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9" r:id="rId8"/>
    <p:sldId id="259" r:id="rId9"/>
    <p:sldId id="267" r:id="rId10"/>
    <p:sldId id="268" r:id="rId11"/>
    <p:sldId id="260" r:id="rId12"/>
    <p:sldId id="270" r:id="rId13"/>
    <p:sldId id="261" r:id="rId14"/>
    <p:sldId id="26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3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September 11,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September 11,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September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September 11,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Horizontal and vertical translations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5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59867" y="152719"/>
            <a:ext cx="396239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RF02.02 – Compare the graphs of a set of functions of the form y = f(x - h) to the graph y = f(x), and generalize, using inductive reasoning, a rule about the effect of 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4182533" cy="1371600"/>
          </a:xfrm>
        </p:spPr>
        <p:txBody>
          <a:bodyPr/>
          <a:lstStyle/>
          <a:p>
            <a:r>
              <a:rPr lang="en-US" dirty="0" smtClean="0"/>
              <a:t>Horizontal translations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2082799"/>
            <a:ext cx="8229600" cy="4334933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u="sng" dirty="0" smtClean="0"/>
              <a:t>mapping notation</a:t>
            </a:r>
            <a:r>
              <a:rPr lang="en-US" dirty="0" smtClean="0"/>
              <a:t> to describe the applicable horizontal translation for each graph.</a:t>
            </a:r>
          </a:p>
          <a:p>
            <a:r>
              <a:rPr lang="en-US" dirty="0" smtClean="0"/>
              <a:t>		(x, y) </a:t>
            </a:r>
            <a:r>
              <a:rPr lang="en-US" dirty="0" smtClean="0">
                <a:sym typeface="Wingdings"/>
              </a:rPr>
              <a:t> (x + h, 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0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11867"/>
            <a:ext cx="2554816" cy="447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the h and k values in this translation?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What can we say about the effects of          h and k?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825066" y="152718"/>
            <a:ext cx="3008313" cy="129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RF02.03 – Compare the graphs of a set of functions of the form      y – k = f(x - h) to the graph           y = f(x), and generalize, using inductive reasoning, a rule about the effects of h and 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215467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Horizontal and Vertical Translations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4" y="1608666"/>
            <a:ext cx="5165725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6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11867"/>
            <a:ext cx="2554816" cy="4470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What are the h and k values in this translation?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h = 3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k = -7</a:t>
            </a:r>
          </a:p>
          <a:p>
            <a:endParaRPr lang="en-US" sz="2400" dirty="0" smtClean="0"/>
          </a:p>
          <a:p>
            <a:r>
              <a:rPr lang="en-US" sz="2400" dirty="0" smtClean="0"/>
              <a:t>What can we say about the effects of h and k?</a:t>
            </a:r>
          </a:p>
          <a:p>
            <a:r>
              <a:rPr lang="en-US" sz="2400" dirty="0" smtClean="0">
                <a:solidFill>
                  <a:srgbClr val="3366FF"/>
                </a:solidFill>
              </a:rPr>
              <a:t>See key ideas on pg. 12 for summary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825066" y="152718"/>
            <a:ext cx="3008313" cy="129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RF02.03 – Compare the graphs of a set of functions of the form      y – k = f(x - h) to the graph           y = f(x), and generalize, using inductive reasoning, a rule about the effects of h and 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215467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Horizontal and Vertical Translations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4" y="1608666"/>
            <a:ext cx="5165725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0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1450" y="1820335"/>
            <a:ext cx="8515350" cy="148166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000" dirty="0"/>
              <a:t>Given the graph </a:t>
            </a:r>
            <a:r>
              <a:rPr lang="en-US" sz="2000" dirty="0" smtClean="0"/>
              <a:t>of </a:t>
            </a:r>
            <a:r>
              <a:rPr lang="en-US" sz="2000" i="1" dirty="0" smtClean="0"/>
              <a:t>y </a:t>
            </a:r>
            <a:r>
              <a:rPr lang="en-US" sz="2000" dirty="0"/>
              <a:t>= </a:t>
            </a:r>
            <a:r>
              <a:rPr lang="en-US" sz="2000" i="1" dirty="0"/>
              <a:t>f 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), sketch the graph of each of the following.</a:t>
            </a:r>
          </a:p>
          <a:p>
            <a:endParaRPr lang="en-US" sz="800" dirty="0" smtClean="0"/>
          </a:p>
          <a:p>
            <a:r>
              <a:rPr lang="en-CA" sz="2000" dirty="0"/>
              <a:t>(a)	</a:t>
            </a:r>
            <a:r>
              <a:rPr lang="en-CA" sz="2000" i="1" dirty="0"/>
              <a:t>y </a:t>
            </a:r>
            <a:r>
              <a:rPr lang="en-CA" sz="2000" dirty="0"/>
              <a:t>= </a:t>
            </a:r>
            <a:r>
              <a:rPr lang="en-CA" sz="2000" i="1" dirty="0"/>
              <a:t>f</a:t>
            </a:r>
            <a:r>
              <a:rPr lang="en-CA" sz="2000" dirty="0"/>
              <a:t>(</a:t>
            </a:r>
            <a:r>
              <a:rPr lang="en-CA" sz="2000" i="1" dirty="0"/>
              <a:t>x </a:t>
            </a:r>
            <a:r>
              <a:rPr lang="en-CA" sz="2000" dirty="0"/>
              <a:t>+ 2</a:t>
            </a:r>
            <a:r>
              <a:rPr lang="en-CA" sz="2000" dirty="0" smtClean="0"/>
              <a:t>)</a:t>
            </a:r>
            <a:r>
              <a:rPr lang="en-US" sz="2000" dirty="0"/>
              <a:t> </a:t>
            </a:r>
            <a:r>
              <a:rPr lang="en-US" sz="2000" dirty="0" smtClean="0"/>
              <a:t>                	</a:t>
            </a:r>
            <a:r>
              <a:rPr lang="en-CA" sz="2000" dirty="0" smtClean="0"/>
              <a:t>(</a:t>
            </a:r>
            <a:r>
              <a:rPr lang="en-CA" sz="2000" dirty="0"/>
              <a:t>b)	</a:t>
            </a:r>
            <a:r>
              <a:rPr lang="en-CA" sz="2000" i="1" dirty="0"/>
              <a:t>y </a:t>
            </a:r>
            <a:r>
              <a:rPr lang="en-CA" sz="2000" dirty="0"/>
              <a:t>= </a:t>
            </a:r>
            <a:r>
              <a:rPr lang="en-CA" sz="2000" i="1" dirty="0"/>
              <a:t>f</a:t>
            </a:r>
            <a:r>
              <a:rPr lang="en-CA" sz="2000" dirty="0"/>
              <a:t>(</a:t>
            </a:r>
            <a:r>
              <a:rPr lang="en-CA" sz="2000" i="1" dirty="0"/>
              <a:t>x) </a:t>
            </a:r>
            <a:r>
              <a:rPr lang="en-CA" sz="2000" dirty="0"/>
              <a:t>+ 2</a:t>
            </a:r>
            <a:endParaRPr lang="en-US" sz="2000" dirty="0"/>
          </a:p>
          <a:p>
            <a:r>
              <a:rPr lang="en-CA" sz="2000" dirty="0"/>
              <a:t>(c)	</a:t>
            </a:r>
            <a:r>
              <a:rPr lang="en-CA" sz="2000" i="1" dirty="0"/>
              <a:t>y </a:t>
            </a:r>
            <a:r>
              <a:rPr lang="en-CA" sz="2000" dirty="0"/>
              <a:t>= </a:t>
            </a:r>
            <a:r>
              <a:rPr lang="en-CA" sz="2000" i="1" dirty="0"/>
              <a:t>f</a:t>
            </a:r>
            <a:r>
              <a:rPr lang="en-CA" sz="2000" dirty="0"/>
              <a:t>(</a:t>
            </a:r>
            <a:r>
              <a:rPr lang="en-CA" sz="2000" i="1" dirty="0"/>
              <a:t>x </a:t>
            </a:r>
            <a:r>
              <a:rPr lang="en-CA" sz="2000" dirty="0"/>
              <a:t>– 3) + 2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678487" y="186585"/>
            <a:ext cx="3008313" cy="136313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RF02.04 – Sketch the graph of    y – k = f(x), y = f(x – h), or             y – k = f(x – h) for given values of h and k, given a sketch of the function y = f(x), where the equation of y = f(x) is not given.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221287" cy="1371600"/>
          </a:xfrm>
        </p:spPr>
        <p:txBody>
          <a:bodyPr/>
          <a:lstStyle/>
          <a:p>
            <a:r>
              <a:rPr lang="en-US" dirty="0" smtClean="0"/>
              <a:t>Graphing Translations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02000"/>
            <a:ext cx="9025467" cy="447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89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554133" y="220133"/>
            <a:ext cx="3262313" cy="11006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RF02.05 – Write the equation of a function whose graph is a vertical and/or horizontal translation of the graph of the function y = f(x).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617" y="-1"/>
            <a:ext cx="5192183" cy="1320801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Complete the equation of the graph on the right, with h and k values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2" y="1778740"/>
            <a:ext cx="4211003" cy="43020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7" y="1836949"/>
            <a:ext cx="4108450" cy="42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554133" y="220133"/>
            <a:ext cx="3262313" cy="110066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RF02.05 – Write the equation of a function whose graph is a vertical and/or horizontal translation of the graph of the function y = f(x).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2617" y="-1"/>
            <a:ext cx="5192183" cy="1320801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Complete the equation of the graph on the right, with h and k values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77333" y="2336800"/>
            <a:ext cx="79925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y </a:t>
            </a:r>
            <a:r>
              <a:rPr lang="en-US" sz="3200" dirty="0" smtClean="0"/>
              <a:t>–</a:t>
            </a:r>
            <a:r>
              <a:rPr lang="tr-TR" sz="3200" dirty="0" smtClean="0"/>
              <a:t> 3 = f(x + 2)</a:t>
            </a:r>
            <a:r>
              <a:rPr lang="en-US" sz="3200" dirty="0" smtClean="0"/>
              <a:t>        or        y = f(x + 2) + 3</a:t>
            </a:r>
            <a:endParaRPr lang="tr-TR" sz="3200" dirty="0" smtClean="0"/>
          </a:p>
        </p:txBody>
      </p:sp>
    </p:spTree>
    <p:extLst>
      <p:ext uri="{BB962C8B-B14F-4D97-AF65-F5344CB8AC3E}">
        <p14:creationId xmlns:p14="http://schemas.microsoft.com/office/powerpoint/2010/main" val="310839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5049" y="169969"/>
            <a:ext cx="4044951" cy="1320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RF02 – Students will be expected to demonstrate an understanding of the effects of horizontal and vertical translations on the graphs of functions and their related equations.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820333"/>
            <a:ext cx="3008313" cy="4480560"/>
          </a:xfrm>
        </p:spPr>
        <p:txBody>
          <a:bodyPr/>
          <a:lstStyle/>
          <a:p>
            <a:r>
              <a:rPr lang="en-US" sz="1800" u="sng" dirty="0" smtClean="0"/>
              <a:t>Practice/Homework</a:t>
            </a:r>
            <a:r>
              <a:rPr lang="en-US" sz="1800" dirty="0" smtClean="0"/>
              <a:t>: </a:t>
            </a:r>
          </a:p>
          <a:p>
            <a:r>
              <a:rPr lang="en-US" sz="1800" dirty="0" smtClean="0">
                <a:solidFill>
                  <a:srgbClr val="239412"/>
                </a:solidFill>
              </a:rPr>
              <a:t>Page 12-15</a:t>
            </a:r>
          </a:p>
          <a:p>
            <a:r>
              <a:rPr lang="en-US" sz="1800" dirty="0" smtClean="0">
                <a:solidFill>
                  <a:srgbClr val="239412"/>
                </a:solidFill>
              </a:rPr>
              <a:t>#1-5, 8-12, 15, 17*</a:t>
            </a:r>
          </a:p>
          <a:p>
            <a:endParaRPr lang="en-US" sz="1800" dirty="0"/>
          </a:p>
          <a:p>
            <a:r>
              <a:rPr lang="en-US" sz="1800" u="sng" dirty="0" smtClean="0"/>
              <a:t>Vocabulary</a:t>
            </a:r>
            <a:r>
              <a:rPr lang="en-US" sz="1800" dirty="0" smtClean="0"/>
              <a:t>: 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Transformation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Vertical Translation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Horizontal Translation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Image Point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Mapping Rule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42164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Horizontal and vertical translations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8668" y="1820333"/>
            <a:ext cx="47413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STARTER – No Tech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sym typeface="Wingdings"/>
              </a:rPr>
              <a:t></a:t>
            </a:r>
            <a:endParaRPr lang="en-US" sz="2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) Graph each of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following on one graph using 5 different colors: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y = x</a:t>
            </a:r>
          </a:p>
          <a:p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y = x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 2</a:t>
            </a:r>
          </a:p>
          <a:p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y = x</a:t>
            </a:r>
            <a:r>
              <a:rPr lang="tr-TR" sz="24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y = x</a:t>
            </a:r>
            <a:r>
              <a:rPr lang="tr-TR" sz="2400" baseline="30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 1</a:t>
            </a:r>
          </a:p>
          <a:p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y = (x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 1)</a:t>
            </a:r>
            <a:r>
              <a:rPr lang="tr-TR" sz="24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endParaRPr lang="tr-TR" sz="800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tr-TR" sz="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tr-TR" sz="2000" b="1" dirty="0" err="1" smtClean="0">
                <a:solidFill>
                  <a:schemeClr val="tx2">
                    <a:lumMod val="75000"/>
                  </a:schemeClr>
                </a:solidFill>
              </a:rPr>
              <a:t>State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000" b="1" dirty="0" err="1" smtClean="0">
                <a:solidFill>
                  <a:schemeClr val="tx2">
                    <a:lumMod val="75000"/>
                  </a:schemeClr>
                </a:solidFill>
              </a:rPr>
              <a:t>vertex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</a:rPr>
              <a:t> of:</a:t>
            </a:r>
          </a:p>
          <a:p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f(x) = 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(x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tr-TR" sz="2400" dirty="0">
                <a:solidFill>
                  <a:schemeClr val="tx2">
                    <a:lumMod val="75000"/>
                  </a:schemeClr>
                </a:solidFill>
              </a:rPr>
              <a:t> 1)</a:t>
            </a:r>
            <a:r>
              <a:rPr lang="tr-TR" sz="24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5</a:t>
            </a:r>
            <a:endParaRPr lang="tr-TR" sz="2400" baseline="30000" dirty="0">
              <a:solidFill>
                <a:schemeClr val="tx2">
                  <a:lumMod val="75000"/>
                </a:schemeClr>
              </a:solidFill>
            </a:endParaRPr>
          </a:p>
          <a:p>
            <a:endParaRPr lang="tr-T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6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0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52718"/>
            <a:ext cx="7687734" cy="1371600"/>
          </a:xfrm>
        </p:spPr>
        <p:txBody>
          <a:bodyPr/>
          <a:lstStyle/>
          <a:p>
            <a:r>
              <a:rPr lang="en-US" dirty="0" smtClean="0"/>
              <a:t>starter check - </a:t>
            </a:r>
            <a:r>
              <a:rPr lang="en-US" dirty="0" err="1" smtClean="0"/>
              <a:t>Desmos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1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64267"/>
            <a:ext cx="3046412" cy="44971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1) Identify </a:t>
            </a:r>
            <a:r>
              <a:rPr lang="en-US" sz="2400" dirty="0"/>
              <a:t>the key points of </a:t>
            </a:r>
            <a:r>
              <a:rPr lang="en-US" sz="2400" dirty="0" smtClean="0"/>
              <a:t> </a:t>
            </a:r>
            <a:r>
              <a:rPr lang="en-US" sz="2400" i="1" dirty="0" smtClean="0"/>
              <a:t>y </a:t>
            </a:r>
            <a:r>
              <a:rPr lang="en-US" sz="2400" dirty="0"/>
              <a:t>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and create a table of </a:t>
            </a:r>
            <a:r>
              <a:rPr lang="en-US" sz="2400" dirty="0" smtClean="0"/>
              <a:t>values.</a:t>
            </a:r>
          </a:p>
          <a:p>
            <a:endParaRPr lang="en-US" sz="800" dirty="0"/>
          </a:p>
          <a:p>
            <a:r>
              <a:rPr lang="en-US" sz="2400" dirty="0" smtClean="0"/>
              <a:t>2) Create </a:t>
            </a:r>
            <a:r>
              <a:rPr lang="en-US" sz="2400" dirty="0"/>
              <a:t>new tables of values and respective graphs </a:t>
            </a:r>
            <a:r>
              <a:rPr lang="en-US" sz="2400" dirty="0" smtClean="0"/>
              <a:t>for these two functions:    </a:t>
            </a:r>
          </a:p>
          <a:p>
            <a:r>
              <a:rPr lang="en-US" sz="2400" i="1" dirty="0" smtClean="0"/>
              <a:t>y </a:t>
            </a:r>
            <a:r>
              <a:rPr lang="en-US" sz="2400" dirty="0"/>
              <a:t>+ 3 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 smtClean="0"/>
              <a:t>)    </a:t>
            </a:r>
          </a:p>
          <a:p>
            <a:r>
              <a:rPr lang="en-US" sz="2400" i="1" dirty="0" smtClean="0"/>
              <a:t>y </a:t>
            </a:r>
            <a:r>
              <a:rPr lang="en-US" sz="2400" dirty="0"/>
              <a:t>=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+ 2 </a:t>
            </a:r>
          </a:p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09068" y="152719"/>
            <a:ext cx="3877732" cy="1371600"/>
          </a:xfrm>
        </p:spPr>
        <p:txBody>
          <a:bodyPr/>
          <a:lstStyle/>
          <a:p>
            <a:r>
              <a:rPr lang="en-US" dirty="0" smtClean="0"/>
              <a:t>RF02.01 – Compare the graphs of a set of functions of the form y – k = f(x) to the graph y = f(x), and generalize, using inductive reasoning, a rule about the effect of 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4216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Vertical translations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813" y="1676719"/>
            <a:ext cx="5487988" cy="4784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35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7999"/>
            <a:ext cx="8229600" cy="463973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09068" y="152719"/>
            <a:ext cx="3877732" cy="1371600"/>
          </a:xfrm>
        </p:spPr>
        <p:txBody>
          <a:bodyPr/>
          <a:lstStyle/>
          <a:p>
            <a:r>
              <a:rPr lang="en-US" dirty="0" smtClean="0"/>
              <a:t>RF02.01 – Compare the graphs of a set of functions of the form y – k = f(x) to the graph y = f(x), and generalize, using inductive reasoning, a rule about the effect of 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067" y="152718"/>
            <a:ext cx="4436533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Vertical translations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067" y="1777999"/>
            <a:ext cx="844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	</a:t>
            </a:r>
            <a:r>
              <a:rPr lang="en-US" sz="2400" b="1" i="1" dirty="0" smtClean="0"/>
              <a:t>y </a:t>
            </a:r>
            <a:r>
              <a:rPr lang="en-US" sz="2400" b="1" dirty="0"/>
              <a:t>+ 3 = </a:t>
            </a:r>
            <a:r>
              <a:rPr lang="en-US" sz="2400" b="1" i="1" dirty="0"/>
              <a:t>f</a:t>
            </a:r>
            <a:r>
              <a:rPr lang="en-US" sz="2400" b="1" dirty="0"/>
              <a:t>(</a:t>
            </a:r>
            <a:r>
              <a:rPr lang="en-US" sz="2400" b="1" i="1" dirty="0"/>
              <a:t>x</a:t>
            </a:r>
            <a:r>
              <a:rPr lang="en-US" sz="2400" b="1" dirty="0"/>
              <a:t>)    </a:t>
            </a:r>
            <a:r>
              <a:rPr lang="en-US" sz="2400" b="1" dirty="0" smtClean="0"/>
              <a:t>			</a:t>
            </a:r>
            <a:r>
              <a:rPr lang="en-US" sz="2400" b="1" i="1" dirty="0" smtClean="0"/>
              <a:t>y </a:t>
            </a:r>
            <a:r>
              <a:rPr lang="en-US" sz="2400" b="1" dirty="0"/>
              <a:t>= </a:t>
            </a:r>
            <a:r>
              <a:rPr lang="en-US" sz="2400" b="1" i="1" dirty="0"/>
              <a:t>f</a:t>
            </a:r>
            <a:r>
              <a:rPr lang="en-US" sz="2400" b="1" dirty="0"/>
              <a:t>(</a:t>
            </a:r>
            <a:r>
              <a:rPr lang="en-US" sz="2400" b="1" i="1" dirty="0"/>
              <a:t>x</a:t>
            </a:r>
            <a:r>
              <a:rPr lang="en-US" sz="2400" b="1" dirty="0"/>
              <a:t>) + 2 </a:t>
            </a:r>
          </a:p>
          <a:p>
            <a:endParaRPr lang="en-US" sz="2400" b="1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2608996"/>
            <a:ext cx="3830743" cy="353780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91" y="2556926"/>
            <a:ext cx="3897842" cy="35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6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7999"/>
            <a:ext cx="8229600" cy="4639734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u="sng" dirty="0" smtClean="0"/>
              <a:t>mapping notation</a:t>
            </a:r>
            <a:r>
              <a:rPr lang="en-US" dirty="0" smtClean="0"/>
              <a:t> to describe the applicable vertical translation for each graph.</a:t>
            </a:r>
          </a:p>
          <a:p>
            <a:r>
              <a:rPr lang="en-US" dirty="0" smtClean="0"/>
              <a:t>		(x, y) </a:t>
            </a:r>
            <a:r>
              <a:rPr lang="en-US" dirty="0" smtClean="0">
                <a:sym typeface="Wingdings"/>
              </a:rPr>
              <a:t> (x, y + k)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09068" y="152719"/>
            <a:ext cx="3877732" cy="1371600"/>
          </a:xfrm>
        </p:spPr>
        <p:txBody>
          <a:bodyPr/>
          <a:lstStyle/>
          <a:p>
            <a:r>
              <a:rPr lang="en-US" dirty="0" smtClean="0"/>
              <a:t>RF02.01 – Compare the graphs of a set of functions of the form y – k = f(x) to the graph y = f(x), and generalize, using inductive reasoning, a rule about the effect of 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4216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Vertical translations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7999"/>
            <a:ext cx="8229600" cy="46397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</a:t>
            </a:r>
            <a:r>
              <a:rPr lang="en-US" sz="2000" u="sng" dirty="0" smtClean="0"/>
              <a:t>mapping notation</a:t>
            </a:r>
            <a:r>
              <a:rPr lang="en-US" sz="2000" dirty="0" smtClean="0"/>
              <a:t> to describe the applicable vertical translation for each graph.</a:t>
            </a:r>
          </a:p>
          <a:p>
            <a:r>
              <a:rPr lang="en-US" sz="2000" dirty="0" smtClean="0"/>
              <a:t>			(x, y) </a:t>
            </a:r>
            <a:r>
              <a:rPr lang="en-US" sz="2000" dirty="0" smtClean="0">
                <a:sym typeface="Wingdings"/>
              </a:rPr>
              <a:t> (x, y + k)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09068" y="152719"/>
            <a:ext cx="3877732" cy="1371600"/>
          </a:xfrm>
        </p:spPr>
        <p:txBody>
          <a:bodyPr/>
          <a:lstStyle/>
          <a:p>
            <a:r>
              <a:rPr lang="en-US" dirty="0" smtClean="0"/>
              <a:t>RF02.01 – Compare the graphs of a set of functions of the form y – k = f(x) to the graph y = f(x), and generalize, using inductive reasoning, a rule about the effect of 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4216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Vertical translations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068" y="3615897"/>
            <a:ext cx="844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	</a:t>
            </a:r>
            <a:r>
              <a:rPr lang="en-US" sz="2400" b="1" i="1" dirty="0" smtClean="0"/>
              <a:t>y </a:t>
            </a:r>
            <a:r>
              <a:rPr lang="en-US" sz="2400" b="1" dirty="0"/>
              <a:t>+ 3 = </a:t>
            </a:r>
            <a:r>
              <a:rPr lang="en-US" sz="2400" b="1" i="1" dirty="0"/>
              <a:t>f</a:t>
            </a:r>
            <a:r>
              <a:rPr lang="en-US" sz="2400" b="1" dirty="0"/>
              <a:t>(</a:t>
            </a:r>
            <a:r>
              <a:rPr lang="en-US" sz="2400" b="1" i="1" dirty="0"/>
              <a:t>x</a:t>
            </a:r>
            <a:r>
              <a:rPr lang="en-US" sz="2400" b="1" dirty="0"/>
              <a:t>)    </a:t>
            </a:r>
            <a:r>
              <a:rPr lang="en-US" sz="2400" b="1" dirty="0" smtClean="0"/>
              <a:t>			</a:t>
            </a:r>
            <a:r>
              <a:rPr lang="en-US" sz="2400" b="1" i="1" dirty="0" smtClean="0"/>
              <a:t>y </a:t>
            </a:r>
            <a:r>
              <a:rPr lang="en-US" sz="2400" b="1" dirty="0"/>
              <a:t>= </a:t>
            </a:r>
            <a:r>
              <a:rPr lang="en-US" sz="2400" b="1" i="1" dirty="0"/>
              <a:t>f</a:t>
            </a:r>
            <a:r>
              <a:rPr lang="en-US" sz="2400" b="1" dirty="0"/>
              <a:t>(</a:t>
            </a:r>
            <a:r>
              <a:rPr lang="en-US" sz="2400" b="1" i="1" dirty="0"/>
              <a:t>x</a:t>
            </a:r>
            <a:r>
              <a:rPr lang="en-US" sz="2400" b="1" dirty="0"/>
              <a:t>) + 2 </a:t>
            </a:r>
          </a:p>
          <a:p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89474" y="4589745"/>
            <a:ext cx="3010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66FF"/>
                </a:solidFill>
              </a:rPr>
              <a:t>(x, y) </a:t>
            </a:r>
            <a:r>
              <a:rPr lang="en-US" sz="2800" b="1" dirty="0">
                <a:solidFill>
                  <a:srgbClr val="3366FF"/>
                </a:solidFill>
                <a:sym typeface="Wingdings"/>
              </a:rPr>
              <a:t> (x, y </a:t>
            </a:r>
            <a:r>
              <a:rPr lang="en-US" sz="2800" b="1" dirty="0" smtClean="0">
                <a:solidFill>
                  <a:srgbClr val="3366FF"/>
                </a:solidFill>
                <a:sym typeface="Wingdings"/>
              </a:rPr>
              <a:t>– 3)</a:t>
            </a:r>
            <a:endParaRPr lang="en-US" sz="2800" b="1" dirty="0">
              <a:solidFill>
                <a:srgbClr val="33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4163" y="4573623"/>
            <a:ext cx="3020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66FF"/>
                </a:solidFill>
              </a:rPr>
              <a:t>(x, y) </a:t>
            </a:r>
            <a:r>
              <a:rPr lang="en-US" sz="2800" b="1" dirty="0">
                <a:solidFill>
                  <a:srgbClr val="3366FF"/>
                </a:solidFill>
                <a:sym typeface="Wingdings"/>
              </a:rPr>
              <a:t> (x, y + </a:t>
            </a:r>
            <a:r>
              <a:rPr lang="en-US" sz="2800" b="1" dirty="0" smtClean="0">
                <a:solidFill>
                  <a:srgbClr val="3366FF"/>
                </a:solidFill>
                <a:sym typeface="Wingdings"/>
              </a:rPr>
              <a:t>2)</a:t>
            </a:r>
            <a:endParaRPr lang="en-US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7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59867" y="152719"/>
            <a:ext cx="396239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RF02.02 – Compare the graphs of a set of functions of the form y = f(x - h) to the graph y = f(x), and generalize, using inductive reasoning, a rule about the effect of 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4182533" cy="1371600"/>
          </a:xfrm>
        </p:spPr>
        <p:txBody>
          <a:bodyPr/>
          <a:lstStyle/>
          <a:p>
            <a:r>
              <a:rPr lang="en-US" dirty="0" smtClean="0"/>
              <a:t>Horizontal translations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067" y="1930401"/>
            <a:ext cx="85851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On graph paper, construct a function consisting of at least 4 labeled points </a:t>
            </a:r>
            <a:endParaRPr lang="en-US" sz="2800" b="1" dirty="0" smtClean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On a sticky note, write an equation in the form </a:t>
            </a:r>
            <a:r>
              <a:rPr lang="en-US" sz="2800" b="1" dirty="0" smtClean="0"/>
              <a:t>    y </a:t>
            </a:r>
            <a:r>
              <a:rPr lang="en-US" sz="2800" b="1" dirty="0"/>
              <a:t>= f(</a:t>
            </a:r>
            <a:r>
              <a:rPr lang="en-US" sz="2800" b="1" dirty="0" smtClean="0"/>
              <a:t>x – h) (</a:t>
            </a:r>
            <a:r>
              <a:rPr lang="en-US" sz="2800" b="1" dirty="0"/>
              <a:t>choose your own value for </a:t>
            </a:r>
            <a:r>
              <a:rPr lang="en-US" sz="2800" b="1" dirty="0" smtClean="0"/>
              <a:t>h)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4728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59867" y="152719"/>
            <a:ext cx="3962399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RF02.02 – Compare the graphs of a set of functions of the form y = f(x - h) to the graph y = f(x), and generalize, using inductive reasoning, a rule about the effect of h.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4182533" cy="1371600"/>
          </a:xfrm>
        </p:spPr>
        <p:txBody>
          <a:bodyPr/>
          <a:lstStyle/>
          <a:p>
            <a:r>
              <a:rPr lang="en-US" dirty="0" smtClean="0"/>
              <a:t>Horizontal translations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7067" y="1930401"/>
            <a:ext cx="8585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Trade sticky notes with your partner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/>
              <a:t> Apply the </a:t>
            </a:r>
            <a:r>
              <a:rPr lang="en-US" sz="2800" b="1" dirty="0" smtClean="0"/>
              <a:t>horizontal </a:t>
            </a:r>
            <a:r>
              <a:rPr lang="en-US" sz="2800" b="1" dirty="0"/>
              <a:t>translation your partner gave you to your own </a:t>
            </a:r>
            <a:r>
              <a:rPr lang="en-US" sz="2800" b="1" dirty="0" smtClean="0"/>
              <a:t>graph</a:t>
            </a:r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Come to a conclusion together about what effect </a:t>
            </a:r>
            <a:r>
              <a:rPr lang="en-US" sz="2800" b="1" dirty="0" smtClean="0"/>
              <a:t>h </a:t>
            </a:r>
            <a:r>
              <a:rPr lang="en-US" sz="2800" b="1" dirty="0"/>
              <a:t>has on a graph. </a:t>
            </a:r>
          </a:p>
        </p:txBody>
      </p:sp>
    </p:spTree>
    <p:extLst>
      <p:ext uri="{BB962C8B-B14F-4D97-AF65-F5344CB8AC3E}">
        <p14:creationId xmlns:p14="http://schemas.microsoft.com/office/powerpoint/2010/main" val="1615237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28895</TotalTime>
  <Words>1043</Words>
  <Application>Microsoft Macintosh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Horizontal and vertical translations</vt:lpstr>
      <vt:lpstr>Horizontal and vertical translations</vt:lpstr>
      <vt:lpstr>starter check - Desmos</vt:lpstr>
      <vt:lpstr>Vertical translations</vt:lpstr>
      <vt:lpstr>Vertical translations</vt:lpstr>
      <vt:lpstr>Vertical translations</vt:lpstr>
      <vt:lpstr>Vertical translations</vt:lpstr>
      <vt:lpstr>Horizontal translations</vt:lpstr>
      <vt:lpstr>Horizontal translations</vt:lpstr>
      <vt:lpstr>Horizontal translations</vt:lpstr>
      <vt:lpstr>Horizontal and Vertical Translations</vt:lpstr>
      <vt:lpstr>Horizontal and Vertical Translations</vt:lpstr>
      <vt:lpstr>Graphing Translations</vt:lpstr>
      <vt:lpstr>Complete the equation of the graph on the right, with h and k values</vt:lpstr>
      <vt:lpstr>Complete the equation of the graph on the right, with h and k values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and vertical translations</dc:title>
  <dc:creator>Staff</dc:creator>
  <cp:lastModifiedBy>Staff</cp:lastModifiedBy>
  <cp:revision>24</cp:revision>
  <dcterms:created xsi:type="dcterms:W3CDTF">2016-06-29T18:58:17Z</dcterms:created>
  <dcterms:modified xsi:type="dcterms:W3CDTF">2016-09-11T20:15:50Z</dcterms:modified>
</cp:coreProperties>
</file>